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Commons Pro" charset="1" panose="020B0103030102020204"/>
      <p:regular r:id="rId10"/>
    </p:embeddedFont>
    <p:embeddedFont>
      <p:font typeface="TT Commons Pro Bold" charset="1" panose="020B0103030102020204"/>
      <p:regular r:id="rId11"/>
    </p:embeddedFont>
    <p:embeddedFont>
      <p:font typeface="TT Commons Pro Italics" charset="1" panose="020B0103030102020204"/>
      <p:regular r:id="rId12"/>
    </p:embeddedFont>
    <p:embeddedFont>
      <p:font typeface="TT Commons Pro Bold Italics" charset="1" panose="020B0103030102020204"/>
      <p:regular r:id="rId13"/>
    </p:embeddedFont>
    <p:embeddedFont>
      <p:font typeface="Helios Extended" charset="1" panose="02000505040000020004"/>
      <p:regular r:id="rId14"/>
    </p:embeddedFont>
    <p:embeddedFont>
      <p:font typeface="Helios Extended Bold" charset="1" panose="02000805050000020004"/>
      <p:regular r:id="rId15"/>
    </p:embeddedFont>
    <p:embeddedFont>
      <p:font typeface="Helios Extended Italics" charset="1" panose="02000505000000090004"/>
      <p:regular r:id="rId16"/>
    </p:embeddedFont>
    <p:embeddedFont>
      <p:font typeface="Helios Extended Bold Italics" charset="1" panose="02000805000000090004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Canva Sans Medium" charset="1" panose="020B0603030501040103"/>
      <p:regular r:id="rId22"/>
    </p:embeddedFont>
    <p:embeddedFont>
      <p:font typeface="Canva Sans Medium Italics" charset="1" panose="020B0603030501040103"/>
      <p:regular r:id="rId23"/>
    </p:embeddedFont>
    <p:embeddedFont>
      <p:font typeface="Muli" charset="1" panose="00000500000000000000"/>
      <p:regular r:id="rId24"/>
    </p:embeddedFont>
    <p:embeddedFont>
      <p:font typeface="Muli Bold" charset="1" panose="00000800000000000000"/>
      <p:regular r:id="rId25"/>
    </p:embeddedFont>
    <p:embeddedFont>
      <p:font typeface="Muli Italics" charset="1" panose="00000500000000000000"/>
      <p:regular r:id="rId26"/>
    </p:embeddedFont>
    <p:embeddedFont>
      <p:font typeface="Muli Bold Italics" charset="1" panose="00000800000000000000"/>
      <p:regular r:id="rId27"/>
    </p:embeddedFont>
    <p:embeddedFont>
      <p:font typeface="Muli Extra-Light" charset="1" panose="00000300000000000000"/>
      <p:regular r:id="rId28"/>
    </p:embeddedFont>
    <p:embeddedFont>
      <p:font typeface="Muli Extra-Light Italics" charset="1" panose="00000300000000000000"/>
      <p:regular r:id="rId29"/>
    </p:embeddedFont>
    <p:embeddedFont>
      <p:font typeface="Muli Light" charset="1" panose="00000400000000000000"/>
      <p:regular r:id="rId30"/>
    </p:embeddedFont>
    <p:embeddedFont>
      <p:font typeface="Muli Light Italics" charset="1" panose="00000400000000000000"/>
      <p:regular r:id="rId31"/>
    </p:embeddedFont>
    <p:embeddedFont>
      <p:font typeface="Muli Semi-Bold" charset="1" panose="00000700000000000000"/>
      <p:regular r:id="rId32"/>
    </p:embeddedFont>
    <p:embeddedFont>
      <p:font typeface="Muli Semi-Bold Italics" charset="1" panose="00000700000000000000"/>
      <p:regular r:id="rId33"/>
    </p:embeddedFont>
    <p:embeddedFont>
      <p:font typeface="Muli Ultra-Bold" charset="1" panose="00000900000000000000"/>
      <p:regular r:id="rId34"/>
    </p:embeddedFont>
    <p:embeddedFont>
      <p:font typeface="Muli Ultra-Bold Italics" charset="1" panose="00000900000000000000"/>
      <p:regular r:id="rId35"/>
    </p:embeddedFont>
    <p:embeddedFont>
      <p:font typeface="Muli Heavy" charset="1" panose="00000A00000000000000"/>
      <p:regular r:id="rId36"/>
    </p:embeddedFont>
    <p:embeddedFont>
      <p:font typeface="Muli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svg>
</file>

<file path=ppt/media/image5.jpe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jpeg" Type="http://schemas.openxmlformats.org/officeDocument/2006/relationships/image"/><Relationship Id="rId4" Target="slide9.xml" Type="http://schemas.openxmlformats.org/officeDocument/2006/relationships/slid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jpeg" Type="http://schemas.openxmlformats.org/officeDocument/2006/relationships/image"/><Relationship Id="rId4" Target="slide2.xml" Type="http://schemas.openxmlformats.org/officeDocument/2006/relationships/slide"/><Relationship Id="rId5" Target="slide3.xml" Type="http://schemas.openxmlformats.org/officeDocument/2006/relationships/slide"/><Relationship Id="rId6" Target="slide4.xml" Type="http://schemas.openxmlformats.org/officeDocument/2006/relationships/slide"/><Relationship Id="rId7" Target="slide9.xml" Type="http://schemas.openxmlformats.org/officeDocument/2006/relationships/slid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slide9.xml" Type="http://schemas.openxmlformats.org/officeDocument/2006/relationships/slid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slide9.xml" Type="http://schemas.openxmlformats.org/officeDocument/2006/relationships/slid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slide9.xml" Type="http://schemas.openxmlformats.org/officeDocument/2006/relationships/slide"/><Relationship Id="rId4" Target="slide2.xml" Type="http://schemas.openxmlformats.org/officeDocument/2006/relationships/slide"/><Relationship Id="rId5" Target="slide3.xml" Type="http://schemas.openxmlformats.org/officeDocument/2006/relationships/slide"/><Relationship Id="rId6" Target="slide4.xml" Type="http://schemas.openxmlformats.org/officeDocument/2006/relationships/slid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811" r="-995" b="-98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40622">
            <a:off x="9918273" y="-160160"/>
            <a:ext cx="11673462" cy="9703566"/>
          </a:xfrm>
          <a:custGeom>
            <a:avLst/>
            <a:gdLst/>
            <a:ahLst/>
            <a:cxnLst/>
            <a:rect r="r" b="b" t="t" l="l"/>
            <a:pathLst>
              <a:path h="9703566" w="11673462">
                <a:moveTo>
                  <a:pt x="0" y="0"/>
                </a:moveTo>
                <a:lnTo>
                  <a:pt x="11673463" y="0"/>
                </a:lnTo>
                <a:lnTo>
                  <a:pt x="11673463" y="9703566"/>
                </a:lnTo>
                <a:lnTo>
                  <a:pt x="0" y="9703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1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0015107" y="1256157"/>
            <a:ext cx="7244193" cy="7244193"/>
          </a:xfrm>
          <a:custGeom>
            <a:avLst/>
            <a:gdLst/>
            <a:ahLst/>
            <a:cxnLst/>
            <a:rect r="r" b="b" t="t" l="l"/>
            <a:pathLst>
              <a:path h="7244193" w="7244193">
                <a:moveTo>
                  <a:pt x="0" y="0"/>
                </a:moveTo>
                <a:lnTo>
                  <a:pt x="7244193" y="0"/>
                </a:lnTo>
                <a:lnTo>
                  <a:pt x="7244193" y="7244193"/>
                </a:lnTo>
                <a:lnTo>
                  <a:pt x="0" y="72441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7929" y="2881536"/>
            <a:ext cx="14107886" cy="2870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000000"/>
                </a:solidFill>
                <a:latin typeface="Helios Extended"/>
              </a:rPr>
              <a:t>PROJECT  PRESENTATION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89440" y="8500218"/>
            <a:ext cx="3289417" cy="758082"/>
            <a:chOff x="0" y="0"/>
            <a:chExt cx="4385889" cy="101077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527329"/>
              <a:ext cx="4385889" cy="483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Helios Extended"/>
                </a:rPr>
                <a:t>NEURAL CORPS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4385889" cy="4936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079"/>
                </a:lnSpc>
              </a:pPr>
              <a:r>
                <a:rPr lang="en-US" sz="2199" u="none">
                  <a:solidFill>
                    <a:srgbClr val="000000"/>
                  </a:solidFill>
                  <a:latin typeface="TT Commons Pro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524355">
            <a:off x="4865962" y="5141812"/>
            <a:ext cx="11841786" cy="10012756"/>
          </a:xfrm>
          <a:custGeom>
            <a:avLst/>
            <a:gdLst/>
            <a:ahLst/>
            <a:cxnLst/>
            <a:rect r="r" b="b" t="t" l="l"/>
            <a:pathLst>
              <a:path h="10012756" w="1184178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t="0" r="-85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24355">
            <a:off x="3857579" y="-3215219"/>
            <a:ext cx="6870097" cy="5808972"/>
          </a:xfrm>
          <a:custGeom>
            <a:avLst/>
            <a:gdLst/>
            <a:ahLst/>
            <a:cxnLst/>
            <a:rect r="r" b="b" t="t" l="l"/>
            <a:pathLst>
              <a:path h="5808972" w="6870097">
                <a:moveTo>
                  <a:pt x="0" y="0"/>
                </a:moveTo>
                <a:lnTo>
                  <a:pt x="6870097" y="0"/>
                </a:lnTo>
                <a:lnTo>
                  <a:pt x="6870097" y="5808972"/>
                </a:lnTo>
                <a:lnTo>
                  <a:pt x="0" y="580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t="0" r="-859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144000" y="1003663"/>
            <a:ext cx="8115300" cy="8115268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08024" t="0" r="-1244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047513"/>
            <a:ext cx="2774018" cy="23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 u="sng">
                <a:solidFill>
                  <a:srgbClr val="000000"/>
                </a:solidFill>
                <a:latin typeface="TT Commons Pro"/>
                <a:hlinkClick r:id="rId4" action="ppaction://hlinksldjump"/>
              </a:rPr>
              <a:t>BACK TO AGENDA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2110881"/>
            <a:ext cx="7747259" cy="3910307"/>
            <a:chOff x="0" y="0"/>
            <a:chExt cx="10329679" cy="521374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8575"/>
              <a:ext cx="10329679" cy="28924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50"/>
                </a:lnSpc>
              </a:pPr>
              <a:r>
                <a:rPr lang="en-US" sz="7500">
                  <a:solidFill>
                    <a:srgbClr val="000000"/>
                  </a:solidFill>
                  <a:latin typeface="Helios Extended"/>
                </a:rPr>
                <a:t>PROBLEM STATMENT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162692"/>
              <a:ext cx="10329679" cy="2051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TT Commons Pro"/>
                </a:rPr>
                <a:t>A Real Time/Live Dashboard For Enhancing Decision Making Of Hospitals And Providing Insights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975088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81425" y="1000125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7049">
            <a:off x="4688224" y="-2447161"/>
            <a:ext cx="13311818" cy="10872680"/>
          </a:xfrm>
          <a:custGeom>
            <a:avLst/>
            <a:gdLst/>
            <a:ahLst/>
            <a:cxnLst/>
            <a:rect r="r" b="b" t="t" l="l"/>
            <a:pathLst>
              <a:path h="10872680" w="13311818">
                <a:moveTo>
                  <a:pt x="0" y="0"/>
                </a:moveTo>
                <a:lnTo>
                  <a:pt x="13311818" y="0"/>
                </a:lnTo>
                <a:lnTo>
                  <a:pt x="13311818" y="10872679"/>
                </a:lnTo>
                <a:lnTo>
                  <a:pt x="0" y="108726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315" t="-2064" r="0" b="-206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344133" y="1478793"/>
            <a:ext cx="13195397" cy="7568720"/>
            <a:chOff x="0" y="0"/>
            <a:chExt cx="7981950" cy="45783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D8D6D6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D8D6D6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D6D6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933" t="0" r="-37045" b="0"/>
              </a:stretch>
            </a:blipFill>
          </p:spPr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028700" y="2768706"/>
          <a:ext cx="9333598" cy="6177746"/>
        </p:xfrm>
        <a:graphic>
          <a:graphicData uri="http://schemas.openxmlformats.org/drawingml/2006/table">
            <a:tbl>
              <a:tblPr/>
              <a:tblGrid>
                <a:gridCol w="1387009"/>
                <a:gridCol w="7946589"/>
              </a:tblGrid>
              <a:tr h="246124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59"/>
                        </a:lnSpc>
                        <a:defRPr/>
                      </a:pPr>
                      <a:r>
                        <a:rPr lang="en-US" sz="3199" u="sng">
                          <a:solidFill>
                            <a:srgbClr val="000000"/>
                          </a:solidFill>
                          <a:latin typeface="Helios Extended"/>
                          <a:hlinkClick r:id="rId4" action="ppaction://hlinksldjump"/>
                        </a:rPr>
                        <a:t># 1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TT Commons Pro"/>
                          <a:hlinkClick r:id="rId4" action="ppaction://hlinksldjump"/>
                        </a:rPr>
                        <a:t>Help users quickly understand the current state of affairs by providing a high-level view of key metrics including value metrics and key performance indicators (KPIs).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61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59"/>
                        </a:lnSpc>
                        <a:defRPr/>
                      </a:pPr>
                      <a:r>
                        <a:rPr lang="en-US" sz="3199" u="sng">
                          <a:solidFill>
                            <a:srgbClr val="000000"/>
                          </a:solidFill>
                          <a:latin typeface="Helios Extended"/>
                          <a:hlinkClick r:id="rId5" action="ppaction://hlinksldjump"/>
                        </a:rPr>
                        <a:t># 2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TT Commons Pro"/>
                          <a:hlinkClick r:id="rId5" action="ppaction://hlinksldjump"/>
                        </a:rPr>
                        <a:t>Track business KPIs, metrics that are relevant to your business, department, or a specific process.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04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59"/>
                        </a:lnSpc>
                        <a:defRPr/>
                      </a:pPr>
                      <a:r>
                        <a:rPr lang="en-US" sz="3199" u="sng">
                          <a:solidFill>
                            <a:srgbClr val="000000"/>
                          </a:solidFill>
                          <a:latin typeface="Helios Extended"/>
                          <a:hlinkClick r:id="rId6" action="ppaction://hlinksldjump"/>
                        </a:rPr>
                        <a:t># 3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TT Commons Pro"/>
                          <a:hlinkClick r:id="rId6" action="ppaction://hlinksldjump"/>
                        </a:rPr>
                        <a:t>Enable you to act on that data to improve efficiency within your organization.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1028700" y="9047513"/>
            <a:ext cx="2774018" cy="23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 u="sng">
                <a:solidFill>
                  <a:srgbClr val="000000"/>
                </a:solidFill>
                <a:latin typeface="TT Commons Pro"/>
                <a:hlinkClick r:id="rId7" action="ppaction://hlinksldjump"/>
              </a:rPr>
              <a:t>BACK TO AGENDA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501947"/>
            <a:ext cx="9481457" cy="1266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IDEOLOGY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81425" y="1000125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0910" y="763270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281425" y="975088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4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688554">
            <a:off x="1968947" y="-3549957"/>
            <a:ext cx="8741813" cy="7266632"/>
          </a:xfrm>
          <a:custGeom>
            <a:avLst/>
            <a:gdLst/>
            <a:ahLst/>
            <a:cxnLst/>
            <a:rect r="r" b="b" t="t" l="l"/>
            <a:pathLst>
              <a:path h="7266632" w="8741813">
                <a:moveTo>
                  <a:pt x="0" y="0"/>
                </a:moveTo>
                <a:lnTo>
                  <a:pt x="8741813" y="0"/>
                </a:lnTo>
                <a:lnTo>
                  <a:pt x="8741813" y="7266632"/>
                </a:lnTo>
                <a:lnTo>
                  <a:pt x="0" y="726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66547" y="1709937"/>
            <a:ext cx="2779701" cy="814578"/>
            <a:chOff x="0" y="0"/>
            <a:chExt cx="732102" cy="2145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32102" cy="214539"/>
            </a:xfrm>
            <a:custGeom>
              <a:avLst/>
              <a:gdLst/>
              <a:ahLst/>
              <a:cxnLst/>
              <a:rect r="r" b="b" t="t" l="l"/>
              <a:pathLst>
                <a:path h="214539" w="732102">
                  <a:moveTo>
                    <a:pt x="107270" y="0"/>
                  </a:moveTo>
                  <a:lnTo>
                    <a:pt x="624833" y="0"/>
                  </a:lnTo>
                  <a:cubicBezTo>
                    <a:pt x="684076" y="0"/>
                    <a:pt x="732102" y="48026"/>
                    <a:pt x="732102" y="107270"/>
                  </a:cubicBezTo>
                  <a:lnTo>
                    <a:pt x="732102" y="107270"/>
                  </a:lnTo>
                  <a:cubicBezTo>
                    <a:pt x="732102" y="166513"/>
                    <a:pt x="684076" y="214539"/>
                    <a:pt x="624833" y="214539"/>
                  </a:cubicBezTo>
                  <a:lnTo>
                    <a:pt x="107270" y="214539"/>
                  </a:lnTo>
                  <a:cubicBezTo>
                    <a:pt x="48026" y="214539"/>
                    <a:pt x="0" y="166513"/>
                    <a:pt x="0" y="107270"/>
                  </a:cubicBezTo>
                  <a:lnTo>
                    <a:pt x="0" y="107270"/>
                  </a:lnTo>
                  <a:cubicBezTo>
                    <a:pt x="0" y="48026"/>
                    <a:pt x="48026" y="0"/>
                    <a:pt x="107270" y="0"/>
                  </a:cubicBezTo>
                  <a:close/>
                </a:path>
              </a:pathLst>
            </a:custGeom>
            <a:solidFill>
              <a:srgbClr val="5956E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732102" cy="3097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Helios Extended"/>
                </a:rPr>
                <a:t>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85597" y="4083090"/>
            <a:ext cx="2779701" cy="814578"/>
            <a:chOff x="0" y="0"/>
            <a:chExt cx="732102" cy="2145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2102" cy="214539"/>
            </a:xfrm>
            <a:custGeom>
              <a:avLst/>
              <a:gdLst/>
              <a:ahLst/>
              <a:cxnLst/>
              <a:rect r="r" b="b" t="t" l="l"/>
              <a:pathLst>
                <a:path h="214539" w="732102">
                  <a:moveTo>
                    <a:pt x="107270" y="0"/>
                  </a:moveTo>
                  <a:lnTo>
                    <a:pt x="624833" y="0"/>
                  </a:lnTo>
                  <a:cubicBezTo>
                    <a:pt x="684076" y="0"/>
                    <a:pt x="732102" y="48026"/>
                    <a:pt x="732102" y="107270"/>
                  </a:cubicBezTo>
                  <a:lnTo>
                    <a:pt x="732102" y="107270"/>
                  </a:lnTo>
                  <a:cubicBezTo>
                    <a:pt x="732102" y="166513"/>
                    <a:pt x="684076" y="214539"/>
                    <a:pt x="624833" y="214539"/>
                  </a:cubicBezTo>
                  <a:lnTo>
                    <a:pt x="107270" y="214539"/>
                  </a:lnTo>
                  <a:cubicBezTo>
                    <a:pt x="48026" y="214539"/>
                    <a:pt x="0" y="166513"/>
                    <a:pt x="0" y="107270"/>
                  </a:cubicBezTo>
                  <a:lnTo>
                    <a:pt x="0" y="107270"/>
                  </a:lnTo>
                  <a:cubicBezTo>
                    <a:pt x="0" y="48026"/>
                    <a:pt x="48026" y="0"/>
                    <a:pt x="107270" y="0"/>
                  </a:cubicBezTo>
                  <a:close/>
                </a:path>
              </a:pathLst>
            </a:custGeom>
            <a:solidFill>
              <a:srgbClr val="5956E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732102" cy="3097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Helios Extende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76072" y="6564190"/>
            <a:ext cx="2779701" cy="814578"/>
            <a:chOff x="0" y="0"/>
            <a:chExt cx="732102" cy="21453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2102" cy="214539"/>
            </a:xfrm>
            <a:custGeom>
              <a:avLst/>
              <a:gdLst/>
              <a:ahLst/>
              <a:cxnLst/>
              <a:rect r="r" b="b" t="t" l="l"/>
              <a:pathLst>
                <a:path h="214539" w="732102">
                  <a:moveTo>
                    <a:pt x="107270" y="0"/>
                  </a:moveTo>
                  <a:lnTo>
                    <a:pt x="624833" y="0"/>
                  </a:lnTo>
                  <a:cubicBezTo>
                    <a:pt x="684076" y="0"/>
                    <a:pt x="732102" y="48026"/>
                    <a:pt x="732102" y="107270"/>
                  </a:cubicBezTo>
                  <a:lnTo>
                    <a:pt x="732102" y="107270"/>
                  </a:lnTo>
                  <a:cubicBezTo>
                    <a:pt x="732102" y="166513"/>
                    <a:pt x="684076" y="214539"/>
                    <a:pt x="624833" y="214539"/>
                  </a:cubicBezTo>
                  <a:lnTo>
                    <a:pt x="107270" y="214539"/>
                  </a:lnTo>
                  <a:cubicBezTo>
                    <a:pt x="48026" y="214539"/>
                    <a:pt x="0" y="166513"/>
                    <a:pt x="0" y="107270"/>
                  </a:cubicBezTo>
                  <a:lnTo>
                    <a:pt x="0" y="107270"/>
                  </a:lnTo>
                  <a:cubicBezTo>
                    <a:pt x="0" y="48026"/>
                    <a:pt x="48026" y="0"/>
                    <a:pt x="107270" y="0"/>
                  </a:cubicBezTo>
                  <a:close/>
                </a:path>
              </a:pathLst>
            </a:custGeom>
            <a:solidFill>
              <a:srgbClr val="5956E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732102" cy="3097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Helios Extended"/>
                </a:rPr>
                <a:t>3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 flipH="true" flipV="true">
            <a:off x="9956398" y="2524515"/>
            <a:ext cx="19050" cy="1558575"/>
          </a:xfrm>
          <a:prstGeom prst="line">
            <a:avLst/>
          </a:prstGeom>
          <a:ln cap="flat" w="19050">
            <a:solidFill>
              <a:srgbClr val="D8D6D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9965923" y="4897668"/>
            <a:ext cx="9525" cy="1666522"/>
          </a:xfrm>
          <a:prstGeom prst="line">
            <a:avLst/>
          </a:prstGeom>
          <a:ln cap="flat" w="19050">
            <a:solidFill>
              <a:srgbClr val="D8D6D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2166671" y="1353017"/>
            <a:ext cx="5092629" cy="1711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TT Commons Pro"/>
              </a:rPr>
              <a:t>Inefficient resource allocation, patient flow, and inventory management.</a:t>
            </a:r>
            <a:r>
              <a:rPr lang="en-US" sz="3318">
                <a:solidFill>
                  <a:srgbClr val="000000"/>
                </a:solidFill>
                <a:latin typeface="TT Commons Pro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66671" y="3777855"/>
            <a:ext cx="5092629" cy="113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TT Commons Pro"/>
              </a:rPr>
              <a:t>Data overload and disparate systems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66671" y="5417633"/>
            <a:ext cx="5092629" cy="3380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1"/>
              </a:lnSpc>
            </a:pPr>
            <a:r>
              <a:rPr lang="en-US" sz="3207">
                <a:solidFill>
                  <a:srgbClr val="000000"/>
                </a:solidFill>
                <a:latin typeface="TT Commons Pro"/>
              </a:rPr>
              <a:t>Lack of financial management by analyzing cost patterns and identifying areas for cost reduction without compromising patient care quality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9021478"/>
            <a:ext cx="2774018" cy="23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 u="sng">
                <a:solidFill>
                  <a:srgbClr val="000000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10192800">
            <a:off x="12058730" y="5631916"/>
            <a:ext cx="9021481" cy="7499106"/>
          </a:xfrm>
          <a:custGeom>
            <a:avLst/>
            <a:gdLst/>
            <a:ahLst/>
            <a:cxnLst/>
            <a:rect r="r" b="b" t="t" l="l"/>
            <a:pathLst>
              <a:path h="7499106" w="9021481">
                <a:moveTo>
                  <a:pt x="0" y="0"/>
                </a:moveTo>
                <a:lnTo>
                  <a:pt x="9021481" y="0"/>
                </a:lnTo>
                <a:lnTo>
                  <a:pt x="9021481" y="7499106"/>
                </a:lnTo>
                <a:lnTo>
                  <a:pt x="0" y="74991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4349356"/>
            <a:ext cx="7435731" cy="112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60"/>
              </a:lnSpc>
            </a:pPr>
            <a:r>
              <a:rPr lang="en-US" sz="7600">
                <a:solidFill>
                  <a:srgbClr val="000000"/>
                </a:solidFill>
                <a:latin typeface="Helios Extended"/>
              </a:rPr>
              <a:t>CHALLENGES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975088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985613">
            <a:off x="10028356" y="-6365598"/>
            <a:ext cx="12729176" cy="10998506"/>
          </a:xfrm>
          <a:custGeom>
            <a:avLst/>
            <a:gdLst/>
            <a:ahLst/>
            <a:cxnLst/>
            <a:rect r="r" b="b" t="t" l="l"/>
            <a:pathLst>
              <a:path h="10998506" w="12729176">
                <a:moveTo>
                  <a:pt x="0" y="0"/>
                </a:moveTo>
                <a:lnTo>
                  <a:pt x="12729176" y="0"/>
                </a:lnTo>
                <a:lnTo>
                  <a:pt x="12729176" y="10998506"/>
                </a:lnTo>
                <a:lnTo>
                  <a:pt x="0" y="109985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4000"/>
            </a:blip>
            <a:stretch>
              <a:fillRect l="-1972" t="0" r="-197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8974">
            <a:off x="-2935645" y="2337316"/>
            <a:ext cx="17665465" cy="15747880"/>
          </a:xfrm>
          <a:custGeom>
            <a:avLst/>
            <a:gdLst/>
            <a:ahLst/>
            <a:cxnLst/>
            <a:rect r="r" b="b" t="t" l="l"/>
            <a:pathLst>
              <a:path h="15747880" w="17665465">
                <a:moveTo>
                  <a:pt x="0" y="0"/>
                </a:moveTo>
                <a:lnTo>
                  <a:pt x="17665465" y="0"/>
                </a:lnTo>
                <a:lnTo>
                  <a:pt x="17665465" y="15747881"/>
                </a:lnTo>
                <a:lnTo>
                  <a:pt x="0" y="15747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4000"/>
            </a:blip>
            <a:stretch>
              <a:fillRect l="-3621" t="0" r="-362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528442"/>
            <a:ext cx="5835986" cy="1266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NOVELTY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021478"/>
            <a:ext cx="2774018" cy="23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 u="sng">
                <a:solidFill>
                  <a:srgbClr val="000000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81425" y="975088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7278" y="3543105"/>
            <a:ext cx="13395609" cy="4646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0408" indent="-410204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TT Commons Pro"/>
              </a:rPr>
              <a:t>Inclusion of Real-Time Data Updates from the Database</a:t>
            </a:r>
          </a:p>
          <a:p>
            <a:pPr>
              <a:lnSpc>
                <a:spcPts val="5319"/>
              </a:lnSpc>
            </a:pPr>
          </a:p>
          <a:p>
            <a:pPr marL="820408" indent="-410204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TT Commons Pro"/>
              </a:rPr>
              <a:t>Our</a:t>
            </a:r>
            <a:r>
              <a:rPr lang="en-US" sz="3799">
                <a:solidFill>
                  <a:srgbClr val="000000"/>
                </a:solidFill>
                <a:latin typeface="TT Commons Pro"/>
              </a:rPr>
              <a:t> dashboard when utilized by a group of hospitals in a locality, then we can give the right statistics based on relevant data, which in turn holds the potential for right policy making by the Government.</a:t>
            </a:r>
          </a:p>
          <a:p>
            <a:pPr>
              <a:lnSpc>
                <a:spcPts val="531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81962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56700" cy="10287000"/>
            <a:chOff x="0" y="0"/>
            <a:chExt cx="172686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26867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26867">
                  <a:moveTo>
                    <a:pt x="0" y="0"/>
                  </a:moveTo>
                  <a:lnTo>
                    <a:pt x="1726867" y="0"/>
                  </a:lnTo>
                  <a:lnTo>
                    <a:pt x="172686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ED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726867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93229" y="2160670"/>
            <a:ext cx="5570242" cy="4924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KEY METRICS</a:t>
            </a:r>
          </a:p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&amp;</a:t>
            </a:r>
          </a:p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INSIGHTS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40358" y="555083"/>
            <a:ext cx="11247642" cy="781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7"/>
              </a:lnSpc>
            </a:pP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Discharge Time (Wait Time)</a:t>
            </a: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Medical Equipment Utilization</a:t>
            </a: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Re- admit Patient</a:t>
            </a: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Patient Satisfaction</a:t>
            </a: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Emergency Patients Rate</a:t>
            </a:r>
          </a:p>
          <a:p>
            <a:pPr marL="1202492" indent="-601246" lvl="1">
              <a:lnSpc>
                <a:spcPts val="7797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TT Commons Pro"/>
              </a:rPr>
              <a:t>Metrics based on Gender, Diseases etc.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70362" y="394428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8321" y="512856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01403">
            <a:off x="-3429017" y="2978071"/>
            <a:ext cx="12943791" cy="11431254"/>
          </a:xfrm>
          <a:custGeom>
            <a:avLst/>
            <a:gdLst/>
            <a:ahLst/>
            <a:cxnLst/>
            <a:rect r="r" b="b" t="t" l="l"/>
            <a:pathLst>
              <a:path h="11431254" w="12943791">
                <a:moveTo>
                  <a:pt x="0" y="0"/>
                </a:moveTo>
                <a:lnTo>
                  <a:pt x="12943791" y="0"/>
                </a:lnTo>
                <a:lnTo>
                  <a:pt x="12943791" y="11431254"/>
                </a:lnTo>
                <a:lnTo>
                  <a:pt x="0" y="11431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7620" t="-648" r="0" b="-64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3398" y="1074449"/>
            <a:ext cx="7692561" cy="3705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DASHBOARD FOR DOCTORS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81425" y="975088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5086350"/>
            <a:ext cx="10436228" cy="4561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Helios Extended"/>
              </a:rPr>
              <a:t>Efficient Decision making-faster response to changing situations and patient needs.</a:t>
            </a:r>
          </a:p>
          <a:p>
            <a:pPr algn="ctr">
              <a:lnSpc>
                <a:spcPts val="4029"/>
              </a:lnSpc>
            </a:pPr>
          </a:p>
          <a:p>
            <a:pPr algn="ctr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Helios Extended"/>
              </a:rPr>
              <a:t>Resource optimizations- Drug, HR, Budget.</a:t>
            </a:r>
          </a:p>
          <a:p>
            <a:pPr algn="ctr">
              <a:lnSpc>
                <a:spcPts val="4029"/>
              </a:lnSpc>
            </a:pPr>
          </a:p>
          <a:p>
            <a:pPr algn="ctr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Helios Extended"/>
              </a:rPr>
              <a:t>Trend Analysis and Protective Measures.</a:t>
            </a:r>
          </a:p>
          <a:p>
            <a:pPr algn="ctr">
              <a:lnSpc>
                <a:spcPts val="4029"/>
              </a:lnSpc>
            </a:pPr>
          </a:p>
          <a:p>
            <a:pPr algn="ctr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Helios Extended"/>
              </a:rPr>
              <a:t>Transparency and Accountability.</a:t>
            </a:r>
          </a:p>
          <a:p>
            <a:pPr algn="ctr">
              <a:lnSpc>
                <a:spcPts val="402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436228" y="3276338"/>
            <a:ext cx="7714909" cy="5745140"/>
          </a:xfrm>
          <a:custGeom>
            <a:avLst/>
            <a:gdLst/>
            <a:ahLst/>
            <a:cxnLst/>
            <a:rect r="r" b="b" t="t" l="l"/>
            <a:pathLst>
              <a:path h="5745140" w="7714909">
                <a:moveTo>
                  <a:pt x="0" y="0"/>
                </a:moveTo>
                <a:lnTo>
                  <a:pt x="7714909" y="0"/>
                </a:lnTo>
                <a:lnTo>
                  <a:pt x="7714909" y="5745140"/>
                </a:lnTo>
                <a:lnTo>
                  <a:pt x="0" y="5745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24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0584" y="494694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472511">
            <a:off x="2710357" y="-77688"/>
            <a:ext cx="13083382" cy="17123826"/>
          </a:xfrm>
          <a:custGeom>
            <a:avLst/>
            <a:gdLst/>
            <a:ahLst/>
            <a:cxnLst/>
            <a:rect r="r" b="b" t="t" l="l"/>
            <a:pathLst>
              <a:path h="17123826" w="13083382">
                <a:moveTo>
                  <a:pt x="0" y="0"/>
                </a:moveTo>
                <a:lnTo>
                  <a:pt x="13083382" y="0"/>
                </a:lnTo>
                <a:lnTo>
                  <a:pt x="13083382" y="17123827"/>
                </a:lnTo>
                <a:lnTo>
                  <a:pt x="0" y="17123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726" t="0" r="-2872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54771" y="956038"/>
            <a:ext cx="9481457" cy="1266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000000"/>
                </a:solidFill>
                <a:latin typeface="Helios Extended"/>
              </a:rPr>
              <a:t>METHODOLOGY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2629" y="9813066"/>
            <a:ext cx="2774018" cy="23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 u="sng">
                <a:solidFill>
                  <a:srgbClr val="000000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81425" y="975088"/>
            <a:ext cx="977875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8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102629" y="2641897"/>
          <a:ext cx="9333598" cy="7177871"/>
        </p:xfrm>
        <a:graphic>
          <a:graphicData uri="http://schemas.openxmlformats.org/drawingml/2006/table">
            <a:tbl>
              <a:tblPr/>
              <a:tblGrid>
                <a:gridCol w="1387009"/>
                <a:gridCol w="7946589"/>
              </a:tblGrid>
              <a:tr h="32809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89"/>
                        </a:lnSpc>
                        <a:defRPr/>
                      </a:pPr>
                      <a:r>
                        <a:rPr lang="en-US" sz="3299" u="sng">
                          <a:solidFill>
                            <a:srgbClr val="000000"/>
                          </a:solidFill>
                          <a:latin typeface="Helios Extended"/>
                          <a:hlinkClick r:id="rId4" action="ppaction://hlinksldjump"/>
                        </a:rPr>
                        <a:t># 1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  <a:hlinkClick r:id="rId4" action="ppaction://hlinksldjump"/>
                        </a:rPr>
                        <a:t>Interface for doctors/administration to input crucial patient details: demographics, medical history, current disease, age group, recovery status, and other relevant metrics.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2689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89"/>
                        </a:lnSpc>
                        <a:defRPr/>
                      </a:pPr>
                      <a:r>
                        <a:rPr lang="en-US" sz="3299" u="sng">
                          <a:solidFill>
                            <a:srgbClr val="000000"/>
                          </a:solidFill>
                          <a:latin typeface="Helios Extended"/>
                          <a:hlinkClick r:id="rId5" action="ppaction://hlinksldjump"/>
                        </a:rPr>
                        <a:t># 2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</a:rPr>
                        <a:t>An I</a:t>
                      </a: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  <a:hlinkClick r:id="rId5" action="ppaction://hlinksldjump"/>
                        </a:rPr>
                        <a:t>nput Provision to the DataBase</a:t>
                      </a: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  <a:hlinkClick r:id="rId5" action="ppaction://hlinksldjump"/>
                        </a:rPr>
                        <a:t> </a:t>
                      </a: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</a:rPr>
                        <a:t> with appropriate Schema with respect to Hospital Management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002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89"/>
                        </a:lnSpc>
                        <a:defRPr/>
                      </a:pPr>
                      <a:r>
                        <a:rPr lang="en-US" sz="3299" u="sng">
                          <a:solidFill>
                            <a:srgbClr val="000000"/>
                          </a:solidFill>
                          <a:latin typeface="Helios Extended"/>
                          <a:hlinkClick r:id="rId6" action="ppaction://hlinksldjump"/>
                        </a:rPr>
                        <a:t># 3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3299">
                          <a:solidFill>
                            <a:srgbClr val="000000"/>
                          </a:solidFill>
                          <a:latin typeface="TT Commons Pro"/>
                          <a:hlinkClick r:id="rId6" action="ppaction://hlinksldjump"/>
                        </a:rPr>
                        <a:t>Delivers real-time insights into prevalent diseases, statistics, and trends</a:t>
                      </a:r>
                      <a:endParaRPr lang="en-US" sz="1100"/>
                    </a:p>
                  </a:txBody>
                  <a:tcPr marL="114300" marR="114300" marT="114300" marB="1143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593004" y="2966960"/>
            <a:ext cx="5432031" cy="5070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 Bold"/>
              </a:rPr>
              <a:t>TECH STACK</a:t>
            </a:r>
          </a:p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"/>
              </a:rPr>
              <a:t>Python </a:t>
            </a:r>
          </a:p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"/>
              </a:rPr>
              <a:t>StreamLit</a:t>
            </a:r>
          </a:p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"/>
              </a:rPr>
              <a:t>MySql Database</a:t>
            </a:r>
          </a:p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"/>
              </a:rPr>
              <a:t>Plotly</a:t>
            </a:r>
          </a:p>
          <a:p>
            <a:pPr algn="ctr">
              <a:lnSpc>
                <a:spcPts val="5812"/>
              </a:lnSpc>
            </a:pPr>
            <a:r>
              <a:rPr lang="en-US" sz="4151">
                <a:solidFill>
                  <a:srgbClr val="000000"/>
                </a:solidFill>
                <a:latin typeface="Muli"/>
              </a:rPr>
              <a:t>Mathplotlib</a:t>
            </a:r>
          </a:p>
          <a:p>
            <a:pPr algn="ctr">
              <a:lnSpc>
                <a:spcPts val="5812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71686" y="319133"/>
            <a:ext cx="4624589" cy="26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Helios Extended"/>
              </a:rPr>
              <a:t>NEURAL CORPS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61359" y="1921517"/>
            <a:ext cx="3525260" cy="1426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48"/>
              </a:lnSpc>
            </a:pPr>
            <a:r>
              <a:rPr lang="en-US" sz="5953">
                <a:solidFill>
                  <a:srgbClr val="000000"/>
                </a:solidFill>
                <a:latin typeface="Canva Sans"/>
              </a:rPr>
              <a:t>LINKS:</a:t>
            </a:r>
          </a:p>
          <a:p>
            <a:pPr>
              <a:lnSpc>
                <a:spcPts val="4678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-205464">
            <a:off x="-3816495" y="2861578"/>
            <a:ext cx="11841786" cy="10012756"/>
          </a:xfrm>
          <a:custGeom>
            <a:avLst/>
            <a:gdLst/>
            <a:ahLst/>
            <a:cxnLst/>
            <a:rect r="r" b="b" t="t" l="l"/>
            <a:pathLst>
              <a:path h="10012756" w="11841786">
                <a:moveTo>
                  <a:pt x="0" y="0"/>
                </a:moveTo>
                <a:lnTo>
                  <a:pt x="11841786" y="0"/>
                </a:lnTo>
                <a:lnTo>
                  <a:pt x="11841786" y="10012756"/>
                </a:lnTo>
                <a:lnTo>
                  <a:pt x="0" y="100127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t="0" r="-85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05464">
            <a:off x="11710008" y="-3475118"/>
            <a:ext cx="9853730" cy="8331766"/>
          </a:xfrm>
          <a:custGeom>
            <a:avLst/>
            <a:gdLst/>
            <a:ahLst/>
            <a:cxnLst/>
            <a:rect r="r" b="b" t="t" l="l"/>
            <a:pathLst>
              <a:path h="8331766" w="9853730">
                <a:moveTo>
                  <a:pt x="0" y="0"/>
                </a:moveTo>
                <a:lnTo>
                  <a:pt x="9853731" y="0"/>
                </a:lnTo>
                <a:lnTo>
                  <a:pt x="9853731" y="8331766"/>
                </a:lnTo>
                <a:lnTo>
                  <a:pt x="0" y="83317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859" t="0" r="-859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1736188" y="2516852"/>
          <a:ext cx="4748285" cy="6332543"/>
        </p:xfrm>
        <a:graphic>
          <a:graphicData uri="http://schemas.openxmlformats.org/drawingml/2006/table">
            <a:tbl>
              <a:tblPr/>
              <a:tblGrid>
                <a:gridCol w="4748285"/>
              </a:tblGrid>
              <a:tr h="119875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6439"/>
                        </a:lnSpc>
                        <a:defRPr/>
                      </a:pPr>
                      <a:r>
                        <a:rPr lang="en-US" sz="4599">
                          <a:solidFill>
                            <a:srgbClr val="000000"/>
                          </a:solidFill>
                          <a:latin typeface="Helios Extended"/>
                        </a:rPr>
                        <a:t>Our Team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75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Helios Extended"/>
                        </a:rPr>
                        <a:t>Dheeraj Garnapalli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C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726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Helios Extended"/>
                        </a:rPr>
                        <a:t>Naren Kartikeya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2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Helios Extended"/>
                        </a:rPr>
                        <a:t>Laxmi Naga Mallika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988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Helios Extended"/>
                        </a:rPr>
                        <a:t>Manoj Reddy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D8D6D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440793" y="3419881"/>
            <a:ext cx="11029177" cy="3815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1"/>
              </a:lnSpc>
            </a:pPr>
            <a:r>
              <a:rPr lang="en-US" sz="3331">
                <a:solidFill>
                  <a:srgbClr val="000000"/>
                </a:solidFill>
                <a:latin typeface="Helios Extended"/>
              </a:rPr>
              <a:t>GitHub Link:- https://github.com/Dheerajgarnapalli/A-Dashboard-For-Hospital-Management.git</a:t>
            </a:r>
          </a:p>
          <a:p>
            <a:pPr>
              <a:lnSpc>
                <a:spcPts val="4331"/>
              </a:lnSpc>
            </a:pPr>
          </a:p>
          <a:p>
            <a:pPr>
              <a:lnSpc>
                <a:spcPts val="4331"/>
              </a:lnSpc>
            </a:pPr>
            <a:r>
              <a:rPr lang="en-US" sz="3331">
                <a:solidFill>
                  <a:srgbClr val="000000"/>
                </a:solidFill>
                <a:latin typeface="Helios Extended"/>
              </a:rPr>
              <a:t>Streamlit Link:- </a:t>
            </a:r>
          </a:p>
          <a:p>
            <a:pPr>
              <a:lnSpc>
                <a:spcPts val="4331"/>
              </a:lnSpc>
              <a:spcBef>
                <a:spcPct val="0"/>
              </a:spcBef>
            </a:pPr>
            <a:r>
              <a:rPr lang="en-US" sz="3331">
                <a:solidFill>
                  <a:srgbClr val="000000"/>
                </a:solidFill>
                <a:latin typeface="Helios Extended"/>
              </a:rPr>
              <a:t>https://a-dashboard-for-hospital-management.streamlit.app/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DAFzGbM6nwY</dc:identifier>
  <dcterms:modified xsi:type="dcterms:W3CDTF">2011-08-01T06:04:30Z</dcterms:modified>
  <cp:revision>1</cp:revision>
  <dc:title>Problem</dc:title>
</cp:coreProperties>
</file>

<file path=docProps/thumbnail.jpeg>
</file>